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4185" r:id="rId5"/>
  </p:sldMasterIdLst>
  <p:notesMasterIdLst>
    <p:notesMasterId r:id="rId9"/>
  </p:notesMasterIdLst>
  <p:handoutMasterIdLst>
    <p:handoutMasterId r:id="rId10"/>
  </p:handoutMasterIdLst>
  <p:sldIdLst>
    <p:sldId id="488" r:id="rId6"/>
    <p:sldId id="489" r:id="rId7"/>
    <p:sldId id="490" r:id="rId8"/>
  </p:sldIdLst>
  <p:sldSz cx="9144000" cy="6858000" type="screen4x3"/>
  <p:notesSz cx="6797675" cy="992663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05">
          <p15:clr>
            <a:srgbClr val="A4A3A4"/>
          </p15:clr>
        </p15:guide>
        <p15:guide id="2" orient="horz" pos="3523">
          <p15:clr>
            <a:srgbClr val="A4A3A4"/>
          </p15:clr>
        </p15:guide>
        <p15:guide id="3" orient="horz" pos="3068">
          <p15:clr>
            <a:srgbClr val="A4A3A4"/>
          </p15:clr>
        </p15:guide>
        <p15:guide id="4" orient="horz" pos="2435">
          <p15:clr>
            <a:srgbClr val="A4A3A4"/>
          </p15:clr>
        </p15:guide>
        <p15:guide id="5" pos="1927">
          <p15:clr>
            <a:srgbClr val="A4A3A4"/>
          </p15:clr>
        </p15:guide>
        <p15:guide id="6" pos="1609">
          <p15:clr>
            <a:srgbClr val="A4A3A4"/>
          </p15:clr>
        </p15:guide>
        <p15:guide id="7" pos="79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99"/>
    <a:srgbClr val="FF7900"/>
    <a:srgbClr val="DC291E"/>
    <a:srgbClr val="CC006A"/>
    <a:srgbClr val="6D4684"/>
    <a:srgbClr val="808080"/>
    <a:srgbClr val="004080"/>
    <a:srgbClr val="CD09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283" autoAdjust="0"/>
  </p:normalViewPr>
  <p:slideViewPr>
    <p:cSldViewPr snapToObjects="1">
      <p:cViewPr varScale="1">
        <p:scale>
          <a:sx n="77" d="100"/>
          <a:sy n="77" d="100"/>
        </p:scale>
        <p:origin x="1004" y="72"/>
      </p:cViewPr>
      <p:guideLst>
        <p:guide orient="horz" pos="2705"/>
        <p:guide orient="horz" pos="3523"/>
        <p:guide orient="horz" pos="3068"/>
        <p:guide orient="horz" pos="2435"/>
        <p:guide pos="1927"/>
        <p:guide pos="1609"/>
        <p:guide pos="79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pitchFamily="-102" charset="-128"/>
              </a:defRPr>
            </a:lvl1pPr>
          </a:lstStyle>
          <a:p>
            <a:pPr>
              <a:defRPr/>
            </a:pPr>
            <a:fld id="{47BCFBF4-4264-452E-9333-28523CDB1BBE}" type="datetime1">
              <a:rPr lang="en-US"/>
              <a:pPr>
                <a:defRPr/>
              </a:pPr>
              <a:t>11/3/2023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pitchFamily="-102" charset="-128"/>
              </a:defRPr>
            </a:lvl1pPr>
          </a:lstStyle>
          <a:p>
            <a:pPr>
              <a:defRPr/>
            </a:pPr>
            <a:fld id="{135951B2-002E-42DC-A101-344BED09E9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62636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-102" charset="0"/>
                <a:ea typeface="ＭＳ Ｐゴシック" pitchFamily="-102" charset="-128"/>
                <a:cs typeface="Arial" charset="0"/>
              </a:defRPr>
            </a:lvl1pPr>
          </a:lstStyle>
          <a:p>
            <a:pPr>
              <a:defRPr/>
            </a:pPr>
            <a:fld id="{D59BB3D3-2D96-4084-87B2-1ED3C908DFF1}" type="datetime1">
              <a:rPr lang="en-GB"/>
              <a:pPr>
                <a:defRPr/>
              </a:pPr>
              <a:t>03/11/2023</a:t>
            </a:fld>
            <a:endParaRPr lang="en-GB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de-DE" noProof="0"/>
              <a:t>Textmasterformate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en-GB" noProof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-102" charset="0"/>
                <a:ea typeface="ＭＳ Ｐゴシック" pitchFamily="-102" charset="-128"/>
                <a:cs typeface="Arial" charset="0"/>
              </a:defRPr>
            </a:lvl1pPr>
          </a:lstStyle>
          <a:p>
            <a:pPr>
              <a:defRPr/>
            </a:pPr>
            <a:fld id="{2EF658D3-7729-4D0B-8AD3-1756A785B1C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922820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sz="1200" kern="1200" dirty="0">
              <a:solidFill>
                <a:schemeClr val="tx1"/>
              </a:solidFill>
              <a:latin typeface="+mn-lt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EF658D3-7729-4D0B-8AD3-1756A785B1C8}" type="slidenum">
              <a:rPr lang="en-GB" smtClean="0"/>
              <a:pPr>
                <a:defRPr/>
              </a:pPr>
              <a:t>1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1720" y="0"/>
            <a:ext cx="7092280" cy="908720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 sz="36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618288" y="6525345"/>
            <a:ext cx="2133600" cy="196131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0D6E07CF-877B-4631-9465-70CA5DD919C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Text Placeholder 19"/>
          <p:cNvSpPr>
            <a:spLocks noGrp="1"/>
          </p:cNvSpPr>
          <p:nvPr>
            <p:ph type="body" sz="quarter" idx="14"/>
          </p:nvPr>
        </p:nvSpPr>
        <p:spPr>
          <a:xfrm>
            <a:off x="457200" y="1124744"/>
            <a:ext cx="8229600" cy="5003007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/>
              <a:buChar char="•"/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2pPr>
            <a:lvl3pPr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374650" y="6525345"/>
            <a:ext cx="2757488" cy="21572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700" baseline="0">
                <a:solidFill>
                  <a:srgbClr val="808080"/>
                </a:solidFill>
                <a:latin typeface="Arial" pitchFamily="34" charset="0"/>
                <a:ea typeface="ＭＳ Ｐゴシック" pitchFamily="-102" charset="-128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Company Confidential</a:t>
            </a:r>
            <a:endParaRPr lang="en-US" dirty="0"/>
          </a:p>
        </p:txBody>
      </p:sp>
    </p:spTree>
  </p:cSld>
  <p:clrMapOvr>
    <a:masterClrMapping/>
  </p:clrMapOvr>
  <p:transition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9"/>
          <p:cNvSpPr>
            <a:spLocks noGrp="1"/>
          </p:cNvSpPr>
          <p:nvPr>
            <p:ph type="body" sz="quarter" idx="14"/>
          </p:nvPr>
        </p:nvSpPr>
        <p:spPr>
          <a:xfrm>
            <a:off x="457200" y="1124744"/>
            <a:ext cx="3991138" cy="5003007"/>
          </a:xfrm>
          <a:prstGeom prst="rect">
            <a:avLst/>
          </a:prstGeom>
        </p:spPr>
        <p:txBody>
          <a:bodyPr/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742950" marR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 sz="2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2pPr>
            <a:lvl3pPr marL="11430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 marL="16002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4pPr>
            <a:lvl5pPr marL="20574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»"/>
              <a:tabLst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Text Placeholder 19"/>
          <p:cNvSpPr>
            <a:spLocks noGrp="1"/>
          </p:cNvSpPr>
          <p:nvPr>
            <p:ph type="body" sz="quarter" idx="15"/>
          </p:nvPr>
        </p:nvSpPr>
        <p:spPr>
          <a:xfrm>
            <a:off x="4695662" y="1124744"/>
            <a:ext cx="3991138" cy="5003007"/>
          </a:xfrm>
          <a:prstGeom prst="rect">
            <a:avLst/>
          </a:prstGeom>
        </p:spPr>
        <p:txBody>
          <a:bodyPr/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742950" marR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 sz="2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2pPr>
            <a:lvl3pPr marL="11430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 marL="16002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4pPr>
            <a:lvl5pPr marL="20574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»"/>
              <a:tabLst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7"/>
          </p:nvPr>
        </p:nvSpPr>
        <p:spPr>
          <a:xfrm>
            <a:off x="6618288" y="6525345"/>
            <a:ext cx="2133600" cy="196131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F4036A3-6577-49FF-A697-DD54E0B92DA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374650" y="6525345"/>
            <a:ext cx="2757488" cy="21572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700" baseline="0">
                <a:solidFill>
                  <a:srgbClr val="808080"/>
                </a:solidFill>
                <a:latin typeface="Arial" pitchFamily="34" charset="0"/>
                <a:ea typeface="ＭＳ Ｐゴシック" pitchFamily="-102" charset="-128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Company Confidential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051720" y="0"/>
            <a:ext cx="7092280" cy="908720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 sz="36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7"/>
          <p:cNvSpPr>
            <a:spLocks noGrp="1"/>
          </p:cNvSpPr>
          <p:nvPr>
            <p:ph type="body" sz="quarter" idx="13"/>
          </p:nvPr>
        </p:nvSpPr>
        <p:spPr>
          <a:xfrm>
            <a:off x="457200" y="3789042"/>
            <a:ext cx="8229600" cy="6357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800" cap="none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457200" y="4521394"/>
            <a:ext cx="8229600" cy="6357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0512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4650" y="6525345"/>
            <a:ext cx="2505670" cy="21572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700" baseline="0">
                <a:solidFill>
                  <a:srgbClr val="808080"/>
                </a:solidFill>
                <a:latin typeface="Verdana" pitchFamily="34" charset="0"/>
                <a:ea typeface="ＭＳ Ｐゴシック" pitchFamily="-102" charset="-128"/>
              </a:defRPr>
            </a:lvl1pPr>
          </a:lstStyle>
          <a:p>
            <a:pPr>
              <a:defRPr/>
            </a:pPr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Company Confidential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18288" y="6525345"/>
            <a:ext cx="2133600" cy="1961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700">
                <a:solidFill>
                  <a:srgbClr val="808080"/>
                </a:solidFill>
                <a:latin typeface="Verdana" pitchFamily="-102" charset="0"/>
                <a:ea typeface="ＭＳ Ｐゴシック" pitchFamily="-102" charset="-128"/>
              </a:defRPr>
            </a:lvl1pPr>
          </a:lstStyle>
          <a:p>
            <a:pPr>
              <a:defRPr/>
            </a:pPr>
            <a:fld id="{0D6E07CF-877B-4631-9465-70CA5DD919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>
            <a:cxnSpLocks/>
          </p:cNvCxnSpPr>
          <p:nvPr userDrawn="1"/>
        </p:nvCxnSpPr>
        <p:spPr>
          <a:xfrm>
            <a:off x="457200" y="6415088"/>
            <a:ext cx="8229600" cy="0"/>
          </a:xfrm>
          <a:prstGeom prst="line">
            <a:avLst/>
          </a:prstGeom>
          <a:ln w="6350" cmpd="sng">
            <a:solidFill>
              <a:srgbClr val="80808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Footer Placeholder 4"/>
          <p:cNvSpPr txBox="1">
            <a:spLocks/>
          </p:cNvSpPr>
          <p:nvPr userDrawn="1"/>
        </p:nvSpPr>
        <p:spPr>
          <a:xfrm>
            <a:off x="0" y="4872600"/>
            <a:ext cx="2428148" cy="2709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600">
                <a:solidFill>
                  <a:schemeClr val="tx1">
                    <a:lumMod val="50000"/>
                    <a:lumOff val="50000"/>
                  </a:schemeClr>
                </a:solidFill>
                <a:latin typeface="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cxnSp>
        <p:nvCxnSpPr>
          <p:cNvPr id="8" name="Straight Connector 7"/>
          <p:cNvCxnSpPr>
            <a:cxnSpLocks/>
          </p:cNvCxnSpPr>
          <p:nvPr userDrawn="1"/>
        </p:nvCxnSpPr>
        <p:spPr>
          <a:xfrm>
            <a:off x="457200" y="6415088"/>
            <a:ext cx="8229600" cy="0"/>
          </a:xfrm>
          <a:prstGeom prst="line">
            <a:avLst/>
          </a:prstGeom>
          <a:ln w="6350" cmpd="sng">
            <a:solidFill>
              <a:srgbClr val="80808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cxnSpLocks/>
          </p:cNvCxnSpPr>
          <p:nvPr userDrawn="1"/>
        </p:nvCxnSpPr>
        <p:spPr>
          <a:xfrm>
            <a:off x="457200" y="6415088"/>
            <a:ext cx="8229600" cy="0"/>
          </a:xfrm>
          <a:prstGeom prst="line">
            <a:avLst/>
          </a:prstGeom>
          <a:ln w="6350" cmpd="sng">
            <a:solidFill>
              <a:srgbClr val="80808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itle 1"/>
          <p:cNvSpPr txBox="1">
            <a:spLocks/>
          </p:cNvSpPr>
          <p:nvPr userDrawn="1"/>
        </p:nvSpPr>
        <p:spPr bwMode="auto">
          <a:xfrm>
            <a:off x="3132138" y="261938"/>
            <a:ext cx="585470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r>
              <a:rPr lang="en-US" altLang="en-US" sz="2400"/>
              <a:t>Sales Presenter</a:t>
            </a:r>
          </a:p>
        </p:txBody>
      </p:sp>
      <p:cxnSp>
        <p:nvCxnSpPr>
          <p:cNvPr id="15" name="Straight Connector 14"/>
          <p:cNvCxnSpPr>
            <a:cxnSpLocks/>
          </p:cNvCxnSpPr>
          <p:nvPr userDrawn="1"/>
        </p:nvCxnSpPr>
        <p:spPr>
          <a:xfrm>
            <a:off x="457200" y="908050"/>
            <a:ext cx="8229600" cy="0"/>
          </a:xfrm>
          <a:prstGeom prst="line">
            <a:avLst/>
          </a:prstGeom>
          <a:ln w="6350" cmpd="sng">
            <a:solidFill>
              <a:srgbClr val="80808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D481DF4C-1EC2-8B95-6300-D7680C5C8BE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823" y="116928"/>
            <a:ext cx="1641165" cy="65646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90" r:id="rId1"/>
    <p:sldLayoutId id="2147484181" r:id="rId2"/>
    <p:sldLayoutId id="2147484192" r:id="rId3"/>
  </p:sldLayoutIdLst>
  <p:transition>
    <p:zoom/>
  </p:transition>
  <p:hf hdr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800" kern="1200">
          <a:solidFill>
            <a:schemeClr val="tx1"/>
          </a:solidFill>
          <a:latin typeface="Verdana"/>
          <a:ea typeface="ＭＳ Ｐゴシック" charset="0"/>
          <a:cs typeface="Verdana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Verdana" pitchFamily="34" charset="0"/>
          <a:ea typeface="ＭＳ Ｐゴシック" charset="0"/>
          <a:cs typeface="Verdana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Verdana" pitchFamily="34" charset="0"/>
          <a:ea typeface="ＭＳ Ｐゴシック" charset="0"/>
          <a:cs typeface="Verdana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Verdana" pitchFamily="34" charset="0"/>
          <a:ea typeface="ＭＳ Ｐゴシック" charset="0"/>
          <a:cs typeface="Verdana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Verdana" pitchFamily="34" charset="0"/>
          <a:ea typeface="ＭＳ Ｐゴシック" charset="0"/>
          <a:cs typeface="Verdana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595959"/>
          </a:solidFill>
          <a:latin typeface="Verdana"/>
          <a:ea typeface="ＭＳ Ｐゴシック" charset="0"/>
          <a:cs typeface="Verdana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rgbClr val="595959"/>
          </a:solidFill>
          <a:latin typeface="Verdana"/>
          <a:ea typeface="Verdana" pitchFamily="34" charset="0"/>
          <a:cs typeface="Verdana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595959"/>
          </a:solidFill>
          <a:latin typeface="Verdana"/>
          <a:ea typeface="Verdana" pitchFamily="34" charset="0"/>
          <a:cs typeface="Verdana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595959"/>
          </a:solidFill>
          <a:latin typeface="Verdana"/>
          <a:ea typeface="Verdana" pitchFamily="34" charset="0"/>
          <a:cs typeface="Verdana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rgbClr val="595959"/>
          </a:solidFill>
          <a:latin typeface="Verdana"/>
          <a:ea typeface="Verdana" pitchFamily="34" charset="0"/>
          <a:cs typeface="Verdan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>
            <a:cxnSpLocks/>
          </p:cNvCxnSpPr>
          <p:nvPr userDrawn="1"/>
        </p:nvCxnSpPr>
        <p:spPr>
          <a:xfrm>
            <a:off x="457200" y="5311151"/>
            <a:ext cx="8229600" cy="0"/>
          </a:xfrm>
          <a:prstGeom prst="line">
            <a:avLst/>
          </a:prstGeom>
          <a:ln w="6350" cmpd="sng">
            <a:solidFill>
              <a:srgbClr val="80808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7731D018-35AB-48AA-C975-6B69D27D8D7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5445223"/>
            <a:ext cx="2700288" cy="1080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285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6" r:id="rId1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341313" y="2276872"/>
            <a:ext cx="8486775" cy="237626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065713" y="1130325"/>
            <a:ext cx="3921125" cy="5106987"/>
          </a:xfrm>
          <a:prstGeom prst="roundRect">
            <a:avLst/>
          </a:prstGeom>
          <a:solidFill>
            <a:schemeClr val="bg1"/>
          </a:solidFill>
          <a:ln w="6350" cmpd="sng">
            <a:solidFill>
              <a:srgbClr val="59595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Placeholder 1"/>
          <p:cNvSpPr txBox="1">
            <a:spLocks/>
          </p:cNvSpPr>
          <p:nvPr/>
        </p:nvSpPr>
        <p:spPr bwMode="auto">
          <a:xfrm>
            <a:off x="413321" y="903139"/>
            <a:ext cx="5526831" cy="509637"/>
          </a:xfrm>
          <a:prstGeom prst="rect">
            <a:avLst/>
          </a:prstGeom>
          <a:noFill/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000" kern="1200">
                <a:solidFill>
                  <a:srgbClr val="0F3277"/>
                </a:solidFill>
                <a:latin typeface="Arial"/>
                <a:ea typeface="ＭＳ Ｐゴシック" charset="0"/>
                <a:cs typeface="Arial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Ultra HD 4K External Slimline Blu-ray Writer</a:t>
            </a:r>
          </a:p>
          <a:p>
            <a:pPr eaLnBrk="1" hangingPunct="1">
              <a:defRPr/>
            </a:pP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USB 3.1 GEN 1 with USB-CTM Connection</a:t>
            </a:r>
          </a:p>
          <a:p>
            <a:pPr eaLnBrk="1" hangingPunct="1">
              <a:defRPr/>
            </a:pP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GB" sz="14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54" name="Text Placeholder 2"/>
          <p:cNvSpPr txBox="1">
            <a:spLocks/>
          </p:cNvSpPr>
          <p:nvPr/>
        </p:nvSpPr>
        <p:spPr bwMode="auto">
          <a:xfrm>
            <a:off x="437996" y="1484784"/>
            <a:ext cx="3836988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None/>
            </a:pPr>
            <a:r>
              <a:rPr 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itchFamily="34" charset="0"/>
              </a:rPr>
              <a:t>Part Number:   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43888</a:t>
            </a:r>
          </a:p>
          <a:p>
            <a:pPr marL="342900" indent="-342900">
              <a:spcBef>
                <a:spcPct val="20000"/>
              </a:spcBef>
              <a:buFont typeface="Arial" charset="0"/>
              <a:buNone/>
            </a:pPr>
            <a:r>
              <a:rPr 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Warranty: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	2 Year Limited Warranty </a:t>
            </a:r>
          </a:p>
        </p:txBody>
      </p:sp>
      <p:sp>
        <p:nvSpPr>
          <p:cNvPr id="2055" name="Text Placeholder 3"/>
          <p:cNvSpPr txBox="1">
            <a:spLocks/>
          </p:cNvSpPr>
          <p:nvPr/>
        </p:nvSpPr>
        <p:spPr bwMode="auto">
          <a:xfrm>
            <a:off x="435793" y="1973585"/>
            <a:ext cx="4677390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None/>
            </a:pPr>
            <a:r>
              <a:rPr 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Key features:</a:t>
            </a:r>
            <a:endParaRPr lang="en-GB" sz="1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342900" indent="-342900" eaLnBrk="0" hangingPunct="0">
              <a:spcBef>
                <a:spcPct val="20000"/>
              </a:spcBef>
              <a:defRPr/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GB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GB" sz="1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Ultra HD 4K with USB-C</a:t>
            </a:r>
            <a:r>
              <a:rPr lang="en-GB" sz="1000" baseline="30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TM</a:t>
            </a:r>
            <a:r>
              <a:rPr lang="en-GB" sz="1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Connection 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GB" sz="1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USB-C</a:t>
            </a:r>
            <a:r>
              <a:rPr lang="en-GB" sz="1000" baseline="30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TM</a:t>
            </a:r>
            <a:r>
              <a:rPr lang="en-GB" sz="1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to USB Cable plus USB-A to USB-CTM adapter included 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GB" sz="1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USB 3.1 GEN 1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GB" sz="1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Compact &amp; lightweight, ideally suited for use with a  notebook or </a:t>
            </a:r>
            <a:r>
              <a:rPr lang="en-GB" sz="10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ultrabook</a:t>
            </a:r>
            <a:r>
              <a:rPr lang="en-GB" sz="1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GB" sz="1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Includes a FREE 25GB Verbatim Blu-ray MDISC</a:t>
            </a:r>
            <a:r>
              <a:rPr lang="en-GB" sz="1000" baseline="30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TM</a:t>
            </a:r>
            <a:endParaRPr lang="en-GB" sz="1000" dirty="0">
              <a:solidFill>
                <a:schemeClr val="tx1">
                  <a:lumMod val="85000"/>
                  <a:lumOff val="15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GB" sz="1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Power provided by the USB port – no need to carry a bulky power adapter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GB" sz="1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Includes Nero Burn &amp; Archive software *– easily create your own Blu-ray, DVD or CD archive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GB" sz="1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Fully compliant with MDISC</a:t>
            </a:r>
            <a:r>
              <a:rPr lang="en-GB" sz="1000" baseline="30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TM</a:t>
            </a:r>
            <a:r>
              <a:rPr lang="en-GB" sz="1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archiving  technology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GB" sz="1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Stores up to 100GB on a BDXL Disc / 8.5GB on a double layer DVD / up to 4.7GB on a standard DVD</a:t>
            </a:r>
          </a:p>
          <a:p>
            <a:pPr>
              <a:lnSpc>
                <a:spcPct val="115000"/>
              </a:lnSpc>
              <a:spcBef>
                <a:spcPts val="600"/>
              </a:spcBef>
            </a:pPr>
            <a:r>
              <a:rPr lang="en-GB" altLang="en-US" sz="1000" i="1" dirty="0">
                <a:solidFill>
                  <a:srgbClr val="595959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*Nero Burn &amp; Archive is only suitable for PC</a:t>
            </a:r>
          </a:p>
          <a:p>
            <a:pPr lvl="0">
              <a:lnSpc>
                <a:spcPct val="115000"/>
              </a:lnSpc>
            </a:pPr>
            <a:endParaRPr lang="en-GB" sz="1000" i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487363" y="1412776"/>
            <a:ext cx="4329112" cy="0"/>
          </a:xfrm>
          <a:prstGeom prst="line">
            <a:avLst/>
          </a:prstGeom>
          <a:ln w="63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17" name="Text Placeholder 4"/>
          <p:cNvSpPr txBox="1">
            <a:spLocks/>
          </p:cNvSpPr>
          <p:nvPr/>
        </p:nvSpPr>
        <p:spPr bwMode="auto">
          <a:xfrm>
            <a:off x="437996" y="4797152"/>
            <a:ext cx="4675187" cy="1512166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/>
          <a:lstStyle/>
          <a:p>
            <a:pPr marL="324000" indent="-34290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1000" dirty="0">
                <a:latin typeface="Arial" pitchFamily="34" charset="0"/>
                <a:ea typeface="Verdana" pitchFamily="34" charset="0"/>
                <a:cs typeface="Arial" pitchFamily="34" charset="0"/>
              </a:rPr>
              <a:t>Product Weight:         	215 grams </a:t>
            </a:r>
          </a:p>
          <a:p>
            <a:pPr marL="324000" indent="-34290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1000" dirty="0">
                <a:latin typeface="Arial" pitchFamily="34" charset="0"/>
                <a:ea typeface="Verdana" pitchFamily="34" charset="0"/>
                <a:cs typeface="Arial" pitchFamily="34" charset="0"/>
              </a:rPr>
              <a:t>Product Dimensions:         145mm x 133mm 11mm </a:t>
            </a:r>
          </a:p>
          <a:p>
            <a:pPr marL="324000" indent="-34290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1000" dirty="0">
                <a:latin typeface="Arial" pitchFamily="34" charset="0"/>
                <a:ea typeface="Verdana" pitchFamily="34" charset="0"/>
                <a:cs typeface="Arial" pitchFamily="34" charset="0"/>
              </a:rPr>
              <a:t>Pack Weight:	414 grams (</a:t>
            </a:r>
            <a:r>
              <a:rPr lang="en-US" sz="1000" dirty="0" err="1">
                <a:latin typeface="Arial" pitchFamily="34" charset="0"/>
                <a:ea typeface="Verdana" pitchFamily="34" charset="0"/>
                <a:cs typeface="Arial" pitchFamily="34" charset="0"/>
              </a:rPr>
              <a:t>approx</a:t>
            </a:r>
            <a:r>
              <a:rPr lang="en-US" sz="1000" dirty="0">
                <a:latin typeface="Arial" pitchFamily="34" charset="0"/>
                <a:ea typeface="Verdana" pitchFamily="34" charset="0"/>
                <a:cs typeface="Arial" pitchFamily="34" charset="0"/>
              </a:rPr>
              <a:t>)</a:t>
            </a:r>
          </a:p>
          <a:p>
            <a:pPr marL="324000" indent="-34290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1000" dirty="0">
                <a:latin typeface="Arial" pitchFamily="34" charset="0"/>
                <a:ea typeface="Verdana" pitchFamily="34" charset="0"/>
                <a:cs typeface="Arial" pitchFamily="34" charset="0"/>
              </a:rPr>
              <a:t>Pack Dimensions:	195mm x 179mm x 46mm </a:t>
            </a:r>
          </a:p>
          <a:p>
            <a:pPr marL="324000" indent="-34290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1000" dirty="0">
                <a:latin typeface="Arial" pitchFamily="34" charset="0"/>
                <a:ea typeface="Verdana" pitchFamily="34" charset="0"/>
                <a:cs typeface="Arial" pitchFamily="34" charset="0"/>
              </a:rPr>
              <a:t>Carton Qty:     	Outer of 4</a:t>
            </a:r>
          </a:p>
          <a:p>
            <a:pPr marL="324000" indent="-34290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1000" dirty="0">
                <a:latin typeface="Arial" pitchFamily="34" charset="0"/>
                <a:ea typeface="Verdana" pitchFamily="34" charset="0"/>
                <a:cs typeface="Arial" pitchFamily="34" charset="0"/>
              </a:rPr>
              <a:t>Carton Dimensions:           210mm x 206mm x 210mm</a:t>
            </a:r>
          </a:p>
          <a:p>
            <a:pPr marL="324000" indent="-34290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1000" dirty="0">
                <a:latin typeface="Arial" pitchFamily="34" charset="0"/>
                <a:ea typeface="Verdana" pitchFamily="34" charset="0"/>
                <a:cs typeface="Arial" pitchFamily="34" charset="0"/>
              </a:rPr>
              <a:t>Layers Per Pallet:      	5</a:t>
            </a:r>
          </a:p>
          <a:p>
            <a:pPr marL="324000" indent="-34290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1000" dirty="0">
                <a:latin typeface="Arial" pitchFamily="34" charset="0"/>
                <a:ea typeface="Verdana" pitchFamily="34" charset="0"/>
                <a:cs typeface="Arial" pitchFamily="34" charset="0"/>
              </a:rPr>
              <a:t>Cartons / layer:                  15</a:t>
            </a:r>
          </a:p>
          <a:p>
            <a:pPr marL="324000" indent="-34290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1000" dirty="0">
                <a:latin typeface="Arial" pitchFamily="34" charset="0"/>
                <a:ea typeface="Verdana" pitchFamily="34" charset="0"/>
                <a:cs typeface="Arial" pitchFamily="34" charset="0"/>
              </a:rPr>
              <a:t>Units / Pallet:              	300</a:t>
            </a:r>
          </a:p>
        </p:txBody>
      </p:sp>
      <p:pic>
        <p:nvPicPr>
          <p:cNvPr id="2" name="Picture 6" descr="C:\Users\JCOLBO~1\AppData\Local\Temp\Rar$DRa0.287\43890-43890-m-disc-sleeve.jpg">
            <a:extLst>
              <a:ext uri="{FF2B5EF4-FFF2-40B4-BE49-F238E27FC236}">
                <a16:creationId xmlns:a16="http://schemas.microsoft.com/office/drawing/2014/main" id="{893DD0EF-D02C-9980-6E9C-A40CAC3387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524328" y="4451819"/>
            <a:ext cx="1115616" cy="1065413"/>
          </a:xfrm>
          <a:prstGeom prst="rect">
            <a:avLst/>
          </a:prstGeo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2DF58BA-E00C-8FF4-AF48-05AE1C1E88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0071" y="4829090"/>
            <a:ext cx="2088233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latin typeface="Arial" pitchFamily="34" charset="0"/>
                <a:cs typeface="Arial" pitchFamily="34" charset="0"/>
              </a:rPr>
              <a:t>Includes FREE 25GB Verbatim Blu-ray MDISC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2" descr="N:\Internal\Photographs\Photos_On Hold\43888 Packaging Flat.jpg">
            <a:extLst>
              <a:ext uri="{FF2B5EF4-FFF2-40B4-BE49-F238E27FC236}">
                <a16:creationId xmlns:a16="http://schemas.microsoft.com/office/drawing/2014/main" id="{7E2A31E2-AE96-EF3B-5F51-50C8A83615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62216" y="1381919"/>
            <a:ext cx="3060339" cy="29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5CE2540-1957-5D46-45DC-E9D847CDD729}"/>
              </a:ext>
            </a:extLst>
          </p:cNvPr>
          <p:cNvSpPr txBox="1"/>
          <p:nvPr/>
        </p:nvSpPr>
        <p:spPr>
          <a:xfrm>
            <a:off x="7445346" y="6525344"/>
            <a:ext cx="134989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it-IT" sz="800" dirty="0"/>
              <a:t>September 2023</a:t>
            </a:r>
            <a:endParaRPr lang="it-IT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9769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375221" y="1740706"/>
            <a:ext cx="8488512" cy="111223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065713" y="1130325"/>
            <a:ext cx="3921125" cy="5106987"/>
          </a:xfrm>
          <a:prstGeom prst="roundRect">
            <a:avLst/>
          </a:prstGeom>
          <a:solidFill>
            <a:schemeClr val="bg1"/>
          </a:solidFill>
          <a:ln w="6350" cmpd="sng">
            <a:solidFill>
              <a:srgbClr val="59595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>
            <a:off x="487363" y="1412776"/>
            <a:ext cx="4329112" cy="0"/>
          </a:xfrm>
          <a:prstGeom prst="line">
            <a:avLst/>
          </a:prstGeom>
          <a:ln w="63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3" descr="N:\Internal\Photographs\Photos_On Hold\43888 Angled.png">
            <a:extLst>
              <a:ext uri="{FF2B5EF4-FFF2-40B4-BE49-F238E27FC236}">
                <a16:creationId xmlns:a16="http://schemas.microsoft.com/office/drawing/2014/main" id="{E6E93709-C957-B48C-CBE2-AEC2B88B23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32040" y="1268760"/>
            <a:ext cx="4373637" cy="2870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25CC7656-D5F2-1622-DF81-143FC2C5C3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767388" y="3892717"/>
            <a:ext cx="277177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12F76284-093F-BCBD-569A-402E4A642AAA}"/>
              </a:ext>
            </a:extLst>
          </p:cNvPr>
          <p:cNvSpPr txBox="1">
            <a:spLocks/>
          </p:cNvSpPr>
          <p:nvPr/>
        </p:nvSpPr>
        <p:spPr bwMode="auto">
          <a:xfrm>
            <a:off x="413321" y="903139"/>
            <a:ext cx="5526831" cy="509637"/>
          </a:xfrm>
          <a:prstGeom prst="rect">
            <a:avLst/>
          </a:prstGeom>
          <a:noFill/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000" kern="1200">
                <a:solidFill>
                  <a:srgbClr val="0F3277"/>
                </a:solidFill>
                <a:latin typeface="Arial"/>
                <a:ea typeface="ＭＳ Ｐゴシック" charset="0"/>
                <a:cs typeface="Arial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r>
              <a:rPr lang="en-US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Ultra HD 4K External Slimline Blu-ray Writer</a:t>
            </a:r>
          </a:p>
          <a:p>
            <a:pPr eaLnBrk="1" hangingPunct="1">
              <a:defRPr/>
            </a:pPr>
            <a:r>
              <a:rPr lang="en-US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USB 3.1 GEN 1 with USB-CTM Connection</a:t>
            </a:r>
            <a:endParaRPr lang="en-GB" sz="1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381C640A-6428-9E87-0E48-60A06DDB0FA8}"/>
              </a:ext>
            </a:extLst>
          </p:cNvPr>
          <p:cNvSpPr txBox="1">
            <a:spLocks/>
          </p:cNvSpPr>
          <p:nvPr/>
        </p:nvSpPr>
        <p:spPr bwMode="auto">
          <a:xfrm>
            <a:off x="646293" y="1794539"/>
            <a:ext cx="4446587" cy="90963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GB" altLang="zh-TW" sz="1050" b="1" dirty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System requirements:</a:t>
            </a:r>
            <a:endParaRPr lang="en-GB" altLang="zh-TW" sz="1050" dirty="0">
              <a:solidFill>
                <a:srgbClr val="595959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</a:pPr>
            <a:r>
              <a:rPr lang="en-GB" altLang="zh-TW" sz="1050" dirty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PC: Intel Pentium III / AMD Duron 900MHz or higher, 512MB RAM or higher, available USB port, Windows 8/10/11</a:t>
            </a:r>
          </a:p>
          <a:p>
            <a:pPr>
              <a:spcBef>
                <a:spcPct val="20000"/>
              </a:spcBef>
              <a:buFont typeface="Arial" pitchFamily="34" charset="0"/>
              <a:buChar char="•"/>
            </a:pPr>
            <a:r>
              <a:rPr lang="en-GB" altLang="zh-TW" sz="1050" dirty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MAC: Intel Mac, 512MB RAM or higher, available USB port, Mac OS X 10.6 or higher</a:t>
            </a:r>
          </a:p>
          <a:p>
            <a:pPr marL="0" indent="0" eaLnBrk="1" hangingPunct="1">
              <a:spcBef>
                <a:spcPct val="20000"/>
              </a:spcBef>
              <a:defRPr/>
            </a:pPr>
            <a:endParaRPr lang="en-GB" sz="1000" dirty="0">
              <a:solidFill>
                <a:srgbClr val="595959"/>
              </a:solidFill>
              <a:latin typeface="Verdana" pitchFamily="34" charset="0"/>
            </a:endParaRP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66EFA22B-4BE5-C0F8-A3A5-9FB71A4570D7}"/>
              </a:ext>
            </a:extLst>
          </p:cNvPr>
          <p:cNvSpPr txBox="1">
            <a:spLocks/>
          </p:cNvSpPr>
          <p:nvPr/>
        </p:nvSpPr>
        <p:spPr bwMode="auto">
          <a:xfrm>
            <a:off x="341312" y="3147603"/>
            <a:ext cx="4751388" cy="1811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en-GB" altLang="en-US" sz="1000" u="sng" dirty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Languages</a:t>
            </a:r>
          </a:p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en-GB" altLang="en-US" sz="1000" dirty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Front of pack: English (Product description also in French) </a:t>
            </a:r>
          </a:p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en-GB" altLang="en-US" sz="1000" dirty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Back of pack: English, French, German,  Italian, Spanish, Portuguese, Polish, Russian, Czech, Hungarian, Slovakian, Croatian, Traditional Chinese, Simplified Chinese &amp; Korean</a:t>
            </a:r>
          </a:p>
          <a:p>
            <a:pPr>
              <a:spcBef>
                <a:spcPct val="20000"/>
              </a:spcBef>
              <a:buFont typeface="Arial" pitchFamily="34" charset="0"/>
              <a:buNone/>
            </a:pPr>
            <a:endParaRPr lang="en-GB" altLang="en-US" sz="1000" dirty="0">
              <a:solidFill>
                <a:srgbClr val="595959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en-GB" altLang="en-US" sz="1000" u="sng" dirty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User Guide Languages: </a:t>
            </a:r>
          </a:p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en-GB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English, French, German,  Italian, Spanish, Portuguese, Polish, Russian, Czech, Hungarian, Slovakian, Dutch, Croatian, Traditional Chinese, Simplified Chinese,  Korean &amp; Japanese. </a:t>
            </a:r>
          </a:p>
        </p:txBody>
      </p:sp>
      <p:sp>
        <p:nvSpPr>
          <p:cNvPr id="14" name="Rectangle 8">
            <a:extLst>
              <a:ext uri="{FF2B5EF4-FFF2-40B4-BE49-F238E27FC236}">
                <a16:creationId xmlns:a16="http://schemas.microsoft.com/office/drawing/2014/main" id="{B808A7A5-C0BE-43C9-D898-C28180895C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313" y="5043982"/>
            <a:ext cx="4751568" cy="90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en-US" altLang="en-US" sz="1000" u="sng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Pack Contents:</a:t>
            </a:r>
          </a:p>
          <a:p>
            <a:pPr indent="-342900">
              <a:spcBef>
                <a:spcPct val="20000"/>
              </a:spcBef>
            </a:pPr>
            <a:r>
              <a:rPr lang="en-US" altLang="en-US" sz="1000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Ultra HD 4K External </a:t>
            </a:r>
            <a:r>
              <a:rPr lang="en-US" altLang="en-US" sz="1000" dirty="0" err="1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Slimline</a:t>
            </a:r>
            <a:r>
              <a:rPr lang="en-US" altLang="en-US" sz="1000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Blu-ray Writer / 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USB-C</a:t>
            </a:r>
            <a:r>
              <a:rPr lang="en-GB" sz="1000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TM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to USB Cable plus </a:t>
            </a:r>
            <a:b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USB-A to USB-C</a:t>
            </a:r>
            <a:r>
              <a:rPr lang="en-GB" sz="1000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TM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adapter included </a:t>
            </a:r>
            <a:r>
              <a:rPr lang="en-US" altLang="en-US" sz="1000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Nero Burn &amp; Archive Software on CD / Manual on CD / Quick Installation Guide</a:t>
            </a:r>
            <a:r>
              <a:rPr lang="en-US" altLang="en-US" sz="1000" b="1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</a:p>
          <a:p>
            <a:pPr>
              <a:spcBef>
                <a:spcPct val="20000"/>
              </a:spcBef>
            </a:pPr>
            <a:endParaRPr lang="en-US" sz="900" b="1" u="sng" dirty="0">
              <a:solidFill>
                <a:srgbClr val="595959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3278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3049465"/>
              </p:ext>
            </p:extLst>
          </p:nvPr>
        </p:nvGraphicFramePr>
        <p:xfrm>
          <a:off x="323528" y="1988840"/>
          <a:ext cx="8467475" cy="68203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640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267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r>
                        <a:rPr lang="nl-NL" sz="900" dirty="0">
                          <a:latin typeface="Arial" pitchFamily="34" charset="0"/>
                          <a:ea typeface="Verdana" pitchFamily="34" charset="0"/>
                          <a:cs typeface="Arial" pitchFamily="34" charset="0"/>
                        </a:rPr>
                        <a:t>Reorder No.</a:t>
                      </a:r>
                    </a:p>
                  </a:txBody>
                  <a:tcPr marL="91445" marR="91445" marT="45723" marB="4572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900" dirty="0">
                          <a:latin typeface="Arial" pitchFamily="34" charset="0"/>
                          <a:ea typeface="Verdana" pitchFamily="34" charset="0"/>
                          <a:cs typeface="Arial" pitchFamily="34" charset="0"/>
                        </a:rPr>
                        <a:t>Description</a:t>
                      </a:r>
                    </a:p>
                  </a:txBody>
                  <a:tcPr marL="91445" marR="91445" marT="45723" marB="45723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900" dirty="0">
                          <a:latin typeface="Arial" pitchFamily="34" charset="0"/>
                          <a:ea typeface="Verdana" pitchFamily="34" charset="0"/>
                          <a:cs typeface="Arial" pitchFamily="34" charset="0"/>
                        </a:rPr>
                        <a:t>Barcode</a:t>
                      </a:r>
                    </a:p>
                  </a:txBody>
                  <a:tcPr marL="91445" marR="91445" marT="45723" marB="45723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900" dirty="0">
                          <a:latin typeface="Arial" pitchFamily="34" charset="0"/>
                          <a:ea typeface="Verdana" pitchFamily="34" charset="0"/>
                          <a:cs typeface="Arial" pitchFamily="34" charset="0"/>
                        </a:rPr>
                        <a:t>EAN-128</a:t>
                      </a:r>
                    </a:p>
                  </a:txBody>
                  <a:tcPr marL="91445" marR="91445" marT="45723" marB="45723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900" dirty="0">
                          <a:solidFill>
                            <a:schemeClr val="tx1"/>
                          </a:solidFill>
                          <a:latin typeface="Arial" pitchFamily="34" charset="0"/>
                          <a:ea typeface="Verdana" pitchFamily="34" charset="0"/>
                          <a:cs typeface="Arial" pitchFamily="34" charset="0"/>
                        </a:rPr>
                        <a:t>EAN-14</a:t>
                      </a:r>
                    </a:p>
                  </a:txBody>
                  <a:tcPr marL="91445" marR="91445" marT="45723" marB="45723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4001">
                <a:tc>
                  <a:txBody>
                    <a:bodyPr/>
                    <a:lstStyle/>
                    <a:p>
                      <a:r>
                        <a:rPr lang="nl-NL" sz="900" b="0" dirty="0">
                          <a:solidFill>
                            <a:schemeClr val="tx1"/>
                          </a:solidFill>
                          <a:latin typeface="+mn-lt"/>
                          <a:ea typeface="Verdana" pitchFamily="34" charset="0"/>
                          <a:cs typeface="Arial" pitchFamily="34" charset="0"/>
                        </a:rPr>
                        <a:t>43888</a:t>
                      </a:r>
                    </a:p>
                  </a:txBody>
                  <a:tcPr marL="91445" marR="91445" marT="45723" marB="4572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Verbatim Ultra HD 4K External Slimline Blu-ray Writer USB 3.1 GEN 1 with USB-CTM Connection </a:t>
                      </a:r>
                    </a:p>
                  </a:txBody>
                  <a:tcPr marL="91445" marR="91445" marT="45723" marB="45723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9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023942438885</a:t>
                      </a:r>
                      <a:endParaRPr lang="nl-NL" sz="900" b="0" dirty="0">
                        <a:solidFill>
                          <a:schemeClr val="tx1"/>
                        </a:solidFill>
                        <a:latin typeface="+mn-lt"/>
                        <a:ea typeface="Verdana" pitchFamily="34" charset="0"/>
                        <a:cs typeface="Arial" pitchFamily="34" charset="0"/>
                      </a:endParaRPr>
                    </a:p>
                  </a:txBody>
                  <a:tcPr marL="91445" marR="91445" marT="45723" marB="45723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9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02)00023942438885(37)04(91)221</a:t>
                      </a:r>
                      <a:endParaRPr lang="en-GB" sz="900" b="0" dirty="0">
                        <a:solidFill>
                          <a:schemeClr val="tx1"/>
                        </a:solidFill>
                        <a:latin typeface="+mn-lt"/>
                        <a:ea typeface="Verdana" pitchFamily="34" charset="0"/>
                        <a:cs typeface="Arial" pitchFamily="34" charset="0"/>
                      </a:endParaRPr>
                    </a:p>
                  </a:txBody>
                  <a:tcPr marL="91445" marR="91445" marT="45723" marB="45723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9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50023942438880</a:t>
                      </a:r>
                    </a:p>
                  </a:txBody>
                  <a:tcPr marL="91445" marR="91445" marT="45723" marB="45723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Text Placeholder 1"/>
          <p:cNvSpPr txBox="1">
            <a:spLocks/>
          </p:cNvSpPr>
          <p:nvPr/>
        </p:nvSpPr>
        <p:spPr bwMode="auto">
          <a:xfrm>
            <a:off x="413320" y="1565176"/>
            <a:ext cx="8101335" cy="257175"/>
          </a:xfrm>
          <a:prstGeom prst="rect">
            <a:avLst/>
          </a:prstGeom>
          <a:noFill/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000" kern="1200">
                <a:solidFill>
                  <a:srgbClr val="0F3277"/>
                </a:solidFill>
                <a:latin typeface="Arial"/>
                <a:ea typeface="ＭＳ Ｐゴシック" charset="0"/>
                <a:cs typeface="Arial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r>
              <a:rPr lang="en-GB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Ordering Information: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610675F-B2D8-EC93-BDEC-371631C4B800}"/>
              </a:ext>
            </a:extLst>
          </p:cNvPr>
          <p:cNvSpPr txBox="1">
            <a:spLocks/>
          </p:cNvSpPr>
          <p:nvPr/>
        </p:nvSpPr>
        <p:spPr bwMode="auto">
          <a:xfrm>
            <a:off x="413321" y="903139"/>
            <a:ext cx="5526831" cy="509637"/>
          </a:xfrm>
          <a:prstGeom prst="rect">
            <a:avLst/>
          </a:prstGeom>
          <a:noFill/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000" kern="1200">
                <a:solidFill>
                  <a:srgbClr val="0F3277"/>
                </a:solidFill>
                <a:latin typeface="Arial"/>
                <a:ea typeface="ＭＳ Ｐゴシック" charset="0"/>
                <a:cs typeface="Arial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r>
              <a:rPr lang="en-US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Ultra HD 4K External Slimline Blu-ray Writer</a:t>
            </a:r>
          </a:p>
          <a:p>
            <a:pPr eaLnBrk="1" hangingPunct="1">
              <a:defRPr/>
            </a:pPr>
            <a:r>
              <a:rPr lang="en-US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USB 3.1 GEN 1 with USB-CTM Connection</a:t>
            </a:r>
          </a:p>
          <a:p>
            <a:pPr eaLnBrk="1" hangingPunct="1">
              <a:defRPr/>
            </a:pPr>
            <a:r>
              <a:rPr lang="en-US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GB" sz="1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37646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0A289E84D687549B9C22D3267D67E2B" ma:contentTypeVersion="0" ma:contentTypeDescription="Create a new document." ma:contentTypeScope="" ma:versionID="1f99c529c2e64103c0a22f4af2dd159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588B3833-FE27-43EF-8C14-FDEDDEF379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93474C3D-72F7-4CA7-A010-7CC989DB345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EA02C61-16F7-4538-A72F-2A73207CA173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6695</TotalTime>
  <Words>443</Words>
  <Application>Microsoft Office PowerPoint</Application>
  <PresentationFormat>On-screen Show (4:3)</PresentationFormat>
  <Paragraphs>56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Symbol</vt:lpstr>
      <vt:lpstr>Verdana</vt:lpstr>
      <vt:lpstr>Office Theme</vt:lpstr>
      <vt:lpstr>Custom Design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Verbatim GmbH</dc:creator>
  <cp:lastModifiedBy>Cicognani, Simone</cp:lastModifiedBy>
  <cp:revision>487</cp:revision>
  <cp:lastPrinted>2013-10-22T14:38:21Z</cp:lastPrinted>
  <dcterms:created xsi:type="dcterms:W3CDTF">2014-11-18T09:05:41Z</dcterms:created>
  <dcterms:modified xsi:type="dcterms:W3CDTF">2023-11-03T10:49:29Z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0x010100A0A289E84D687549B9C22D3267D67E2B</vt:lpwstr>
  </property>
</Properties>
</file>